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74"/>
  </p:notesMasterIdLst>
  <p:sldIdLst>
    <p:sldId id="772" r:id="rId2"/>
    <p:sldId id="773" r:id="rId3"/>
    <p:sldId id="774" r:id="rId4"/>
    <p:sldId id="775" r:id="rId5"/>
    <p:sldId id="776" r:id="rId6"/>
    <p:sldId id="777" r:id="rId7"/>
    <p:sldId id="778" r:id="rId8"/>
    <p:sldId id="779" r:id="rId9"/>
    <p:sldId id="781" r:id="rId10"/>
    <p:sldId id="783" r:id="rId11"/>
    <p:sldId id="785" r:id="rId12"/>
    <p:sldId id="786" r:id="rId13"/>
    <p:sldId id="787" r:id="rId14"/>
    <p:sldId id="791" r:id="rId15"/>
    <p:sldId id="792" r:id="rId16"/>
    <p:sldId id="793" r:id="rId17"/>
    <p:sldId id="794" r:id="rId18"/>
    <p:sldId id="795" r:id="rId19"/>
    <p:sldId id="796" r:id="rId20"/>
    <p:sldId id="797" r:id="rId21"/>
    <p:sldId id="798" r:id="rId22"/>
    <p:sldId id="799" r:id="rId23"/>
    <p:sldId id="800" r:id="rId24"/>
    <p:sldId id="801" r:id="rId25"/>
    <p:sldId id="802" r:id="rId26"/>
    <p:sldId id="803" r:id="rId27"/>
    <p:sldId id="788" r:id="rId28"/>
    <p:sldId id="807" r:id="rId29"/>
    <p:sldId id="808" r:id="rId30"/>
    <p:sldId id="809" r:id="rId31"/>
    <p:sldId id="810" r:id="rId32"/>
    <p:sldId id="811" r:id="rId33"/>
    <p:sldId id="813" r:id="rId34"/>
    <p:sldId id="814" r:id="rId35"/>
    <p:sldId id="815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3" r:id="rId44"/>
    <p:sldId id="824" r:id="rId45"/>
    <p:sldId id="850" r:id="rId46"/>
    <p:sldId id="789" r:id="rId47"/>
    <p:sldId id="825" r:id="rId48"/>
    <p:sldId id="826" r:id="rId49"/>
    <p:sldId id="827" r:id="rId50"/>
    <p:sldId id="828" r:id="rId51"/>
    <p:sldId id="829" r:id="rId52"/>
    <p:sldId id="830" r:id="rId53"/>
    <p:sldId id="831" r:id="rId54"/>
    <p:sldId id="832" r:id="rId55"/>
    <p:sldId id="833" r:id="rId56"/>
    <p:sldId id="834" r:id="rId57"/>
    <p:sldId id="835" r:id="rId58"/>
    <p:sldId id="836" r:id="rId59"/>
    <p:sldId id="838" r:id="rId60"/>
    <p:sldId id="837" r:id="rId61"/>
    <p:sldId id="839" r:id="rId62"/>
    <p:sldId id="840" r:id="rId63"/>
    <p:sldId id="790" r:id="rId64"/>
    <p:sldId id="841" r:id="rId65"/>
    <p:sldId id="842" r:id="rId66"/>
    <p:sldId id="843" r:id="rId67"/>
    <p:sldId id="844" r:id="rId68"/>
    <p:sldId id="845" r:id="rId69"/>
    <p:sldId id="846" r:id="rId70"/>
    <p:sldId id="847" r:id="rId71"/>
    <p:sldId id="848" r:id="rId72"/>
    <p:sldId id="849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00"/>
    <a:srgbClr val="FF9900"/>
    <a:srgbClr val="FF0000"/>
    <a:srgbClr val="9966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 autoAdjust="0"/>
    <p:restoredTop sz="95298" autoAdjust="0"/>
  </p:normalViewPr>
  <p:slideViewPr>
    <p:cSldViewPr>
      <p:cViewPr varScale="1">
        <p:scale>
          <a:sx n="98" d="100"/>
          <a:sy n="98" d="100"/>
        </p:scale>
        <p:origin x="84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3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2AF04564-8EBA-4616-A64E-21D3B9D371BF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170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1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0158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12CDA68-592D-437D-872C-05FE571461C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6503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47BF1C-9688-4B8D-83E7-81B2852DBA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96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4DC939-719C-4B8B-AD70-8E5EA317A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03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1F7150C-EA11-4647-8771-419FA55DC2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0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3B8D06-FC6D-429A-8268-394CBCCB77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85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343A3-4609-41FD-A1DC-3F4A01D21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33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4B4E7-CECC-482E-9418-A04D0B1306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1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C53DD-57D4-45F1-9654-673F38963C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75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93455E-2F05-4192-AC54-FD7F51AA84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1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41FDAF-C3B9-495E-AB7F-377DDE20B0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C8C941-764C-4B15-9F60-38AFA5A6C5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71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AE13D-5CD1-417E-9C5F-07688C9608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2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</a:defRPr>
            </a:lvl1pPr>
          </a:lstStyle>
          <a:p>
            <a:fld id="{951B8D28-351F-4B07-9911-FCFC36113BC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54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8900" y="5181600"/>
            <a:ext cx="4914900" cy="609600"/>
          </a:xfrm>
        </p:spPr>
        <p:txBody>
          <a:bodyPr/>
          <a:lstStyle/>
          <a:p>
            <a:pPr algn="l"/>
            <a:r>
              <a:rPr lang="en-US" altLang="zh-HK" sz="2600" dirty="0">
                <a:ea typeface="新細明體" charset="-120"/>
              </a:rPr>
              <a:t>Instructor: 	Shengyu Zhang</a:t>
            </a:r>
          </a:p>
        </p:txBody>
      </p:sp>
      <p:sp>
        <p:nvSpPr>
          <p:cNvPr id="6" name="WordArt 5"/>
          <p:cNvSpPr>
            <a:spLocks noChangeArrowheads="1" noChangeShapeType="1" noTextEdit="1"/>
          </p:cNvSpPr>
          <p:nvPr/>
        </p:nvSpPr>
        <p:spPr bwMode="auto">
          <a:xfrm>
            <a:off x="1828800" y="3200402"/>
            <a:ext cx="5715000" cy="5000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Chapter 8: Bayesian Statistical Inference </a:t>
            </a: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914400" y="1524000"/>
            <a:ext cx="7762056" cy="68086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HK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ENGG2430A  Probability and Statistics for Engineers</a:t>
            </a:r>
            <a:endParaRPr lang="zh-HK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3868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Estimation</a:t>
                </a:r>
                <a:r>
                  <a:rPr lang="en-US" dirty="0"/>
                  <a:t>: a model is fully specified, except for an unknown, possibly multidimensional, parameter </a:t>
                </a: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which we wish to estimate. </a:t>
                </a:r>
              </a:p>
              <a:p>
                <a:r>
                  <a:rPr lang="en-US" dirty="0"/>
                  <a:t>This parameter can be viewed as either a </a:t>
                </a:r>
                <a:r>
                  <a:rPr lang="en-US" dirty="0">
                    <a:solidFill>
                      <a:srgbClr val="FF0000"/>
                    </a:solidFill>
                  </a:rPr>
                  <a:t>random variable </a:t>
                </a:r>
                <a:r>
                  <a:rPr lang="en-US" dirty="0"/>
                  <a:t>…</a:t>
                </a:r>
              </a:p>
              <a:p>
                <a:pPr lvl="1"/>
                <a:r>
                  <a:rPr lang="en-US" dirty="0"/>
                  <a:t>Bayesian approach</a:t>
                </a:r>
              </a:p>
              <a:p>
                <a:r>
                  <a:rPr lang="en-US" dirty="0"/>
                  <a:t>…or as </a:t>
                </a:r>
                <a:r>
                  <a:rPr lang="en-US" dirty="0">
                    <a:solidFill>
                      <a:srgbClr val="FF0000"/>
                    </a:solidFill>
                  </a:rPr>
                  <a:t>an unknown constant </a:t>
                </a:r>
              </a:p>
              <a:p>
                <a:pPr lvl="1"/>
                <a:r>
                  <a:rPr lang="en-US" dirty="0"/>
                  <a:t>classical approach. </a:t>
                </a:r>
              </a:p>
              <a:p>
                <a:r>
                  <a:rPr lang="en-US" dirty="0"/>
                  <a:t>Objective: to estimate </a:t>
                </a: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89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Problems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Binary hypothesis testing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start with two hypotheses</a:t>
                </a:r>
              </a:p>
              <a:p>
                <a:pPr lvl="1"/>
                <a:r>
                  <a:rPr lang="en-US" dirty="0"/>
                  <a:t>use the available data to decide which of the two is true.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-</a:t>
                </a:r>
                <a:r>
                  <a:rPr lang="en-US" dirty="0" err="1">
                    <a:solidFill>
                      <a:srgbClr val="FF0000"/>
                    </a:solidFill>
                  </a:rPr>
                  <a:t>ary</a:t>
                </a:r>
                <a:r>
                  <a:rPr lang="en-US" dirty="0">
                    <a:solidFill>
                      <a:srgbClr val="FF0000"/>
                    </a:solidFill>
                  </a:rPr>
                  <a:t> hypothesis testing</a:t>
                </a:r>
                <a:r>
                  <a:rPr lang="en-US" dirty="0"/>
                  <a:t>: there is a finite number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of competing hypotheses. </a:t>
                </a:r>
              </a:p>
              <a:p>
                <a:pPr lvl="1"/>
                <a:r>
                  <a:rPr lang="en-US" dirty="0"/>
                  <a:t>Evaluation: typically by error probability. </a:t>
                </a:r>
              </a:p>
              <a:p>
                <a:r>
                  <a:rPr lang="en-US" dirty="0"/>
                  <a:t>Both Bayesian and classical approaches are possible.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296" b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88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Bayesian inference, the posterior distribution</a:t>
            </a:r>
          </a:p>
          <a:p>
            <a:r>
              <a:rPr lang="en-US" dirty="0"/>
              <a:t>Point estimation, hypothesis testing, MAP</a:t>
            </a:r>
          </a:p>
          <a:p>
            <a:r>
              <a:rPr lang="en-US" dirty="0"/>
              <a:t>Bayesian least mean squares estimation</a:t>
            </a:r>
          </a:p>
          <a:p>
            <a:r>
              <a:rPr lang="en-US" dirty="0"/>
              <a:t>Bayesian linear least mean squares estimation</a:t>
            </a:r>
          </a:p>
        </p:txBody>
      </p:sp>
    </p:spTree>
    <p:extLst>
      <p:ext uri="{BB962C8B-B14F-4D97-AF65-F5344CB8AC3E}">
        <p14:creationId xmlns:p14="http://schemas.microsoft.com/office/powerpoint/2010/main" val="2823963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Bayesian inference, the </a:t>
                </a:r>
                <a:r>
                  <a:rPr lang="en-US" dirty="0">
                    <a:solidFill>
                      <a:srgbClr val="FF0000"/>
                    </a:solidFill>
                  </a:rPr>
                  <a:t>unknown quantity </a:t>
                </a:r>
                <a:r>
                  <a:rPr lang="en-US" dirty="0"/>
                  <a:t>of interest is modeled as a random variable or as a finite collection of random variables.</a:t>
                </a:r>
              </a:p>
              <a:p>
                <a:pPr lvl="1"/>
                <a:r>
                  <a:rPr lang="en-US" dirty="0"/>
                  <a:t>We usually denote it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aim to extract information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based on observing a collection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of related random variables. </a:t>
                </a: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rgbClr val="FF0000"/>
                    </a:solidFill>
                  </a:rPr>
                  <a:t>observations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measurements</a:t>
                </a:r>
                <a:r>
                  <a:rPr lang="en-US" dirty="0"/>
                  <a:t>, or an observation vector.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07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assume that we know the </a:t>
                </a:r>
                <a:r>
                  <a:rPr lang="en-US" dirty="0">
                    <a:solidFill>
                      <a:srgbClr val="FF0000"/>
                    </a:solidFill>
                  </a:rPr>
                  <a:t>joint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  <a:endParaRPr lang="en-US" dirty="0"/>
              </a:p>
              <a:p>
                <a:r>
                  <a:rPr lang="en-US" dirty="0"/>
                  <a:t>Equivalently, we assume that </a:t>
                </a:r>
                <a:r>
                  <a:rPr lang="en-US" dirty="0">
                    <a:solidFill>
                      <a:srgbClr val="FF0000"/>
                    </a:solidFill>
                  </a:rPr>
                  <a:t>we know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, depending on whether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discrete or continuous.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conditional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, depending on whether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discrete or continuous.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3681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3048000"/>
              </a:xfrm>
            </p:spPr>
            <p:txBody>
              <a:bodyPr/>
              <a:lstStyle/>
              <a:p>
                <a:r>
                  <a:rPr lang="en-US" dirty="0"/>
                  <a:t>After a particular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been </a:t>
                </a:r>
                <a:r>
                  <a:rPr lang="en-US" dirty="0">
                    <a:solidFill>
                      <a:srgbClr val="0033CC"/>
                    </a:solidFill>
                  </a:rPr>
                  <a:t>observed</a:t>
                </a:r>
                <a:r>
                  <a:rPr lang="en-US" dirty="0"/>
                  <a:t>, a complete answer to the Bayesian inference problem is provided by the </a:t>
                </a:r>
                <a:r>
                  <a:rPr lang="en-US" dirty="0">
                    <a:solidFill>
                      <a:srgbClr val="FF0000"/>
                    </a:solidFill>
                  </a:rPr>
                  <a:t>posterior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It encapsulates everything there is to know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given the available information.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3048000"/>
              </a:xfrm>
              <a:blipFill rotWithShape="1">
                <a:blip r:embed="rId2"/>
                <a:stretch>
                  <a:fillRect l="-593" t="-2600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8" y="4724400"/>
            <a:ext cx="732837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0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start with a 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for the unknown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have a </a:t>
                </a:r>
                <a:r>
                  <a:rPr lang="en-US" dirty="0">
                    <a:solidFill>
                      <a:srgbClr val="FF0000"/>
                    </a:solidFill>
                  </a:rPr>
                  <a:t>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of the observation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After observing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we form the </a:t>
                </a:r>
                <a:r>
                  <a:rPr lang="en-US" dirty="0">
                    <a:solidFill>
                      <a:srgbClr val="FF0000"/>
                    </a:solidFill>
                  </a:rPr>
                  <a:t>posterior</a:t>
                </a:r>
                <a:r>
                  <a:rPr lang="en-US" dirty="0"/>
                  <a:t>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using the appropriate version of Bayes' rule.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Bayes’ rule: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733800" cy="4530725"/>
              </a:xfrm>
            </p:spPr>
            <p:txBody>
              <a:bodyPr/>
              <a:lstStyle/>
              <a:p>
                <a:r>
                  <a:rPr lang="en-US" sz="2400" dirty="0"/>
                  <a:t>Depending on discrete or continuous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z="2400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there are four versions of Bayes' rule.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They are syntactically all similar.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733800" cy="4530725"/>
              </a:xfrm>
              <a:blipFill rotWithShape="1">
                <a:blip r:embed="rId2"/>
                <a:stretch>
                  <a:fillRect l="-489" t="-942" r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043263"/>
            <a:ext cx="4800600" cy="51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71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meeting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Romeo and Juliet meeting: Juliet will be </a:t>
                </a:r>
                <a:r>
                  <a:rPr lang="en-US" dirty="0">
                    <a:solidFill>
                      <a:srgbClr val="FF0000"/>
                    </a:solidFill>
                  </a:rPr>
                  <a:t>late</a:t>
                </a:r>
                <a:r>
                  <a:rPr lang="en-US" dirty="0"/>
                  <a:t> on any date by a random amount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</a:rPr>
                  <a:t>uniformly</a:t>
                </a:r>
                <a:r>
                  <a:rPr lang="en-US" dirty="0"/>
                  <a:t> distributed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unknown and is modeled as the value of a random variable </a:t>
                </a:r>
                <a:r>
                  <a:rPr lang="en-US" dirty="0">
                    <a:solidFill>
                      <a:srgbClr val="FF0000"/>
                    </a:solidFill>
                  </a:rPr>
                  <a:t>uniformly</a:t>
                </a:r>
                <a:r>
                  <a:rPr lang="en-US" dirty="0"/>
                  <a:t>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Assume that Juliet was late by an amount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their first date.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How should Romeo use this information to update the distribution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 r="-1704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13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>
                    <a:solidFill>
                      <a:srgbClr val="FF0000"/>
                    </a:solidFill>
                  </a:rPr>
                  <a:t>Prior</a:t>
                </a:r>
                <a:r>
                  <a:rPr lang="en-HK" dirty="0"/>
                  <a:t> 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≤1,</m:t>
                              </m:r>
                            </m:e>
                          </m:mr>
                          <m:mr>
                            <m:e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.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Conditional</a:t>
                </a:r>
                <a:r>
                  <a:rPr lang="en-US" dirty="0"/>
                  <a:t> PDF of the observation: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H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.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21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Statistical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inference is the process of </a:t>
            </a:r>
            <a:r>
              <a:rPr lang="en-US" dirty="0">
                <a:solidFill>
                  <a:srgbClr val="FF0000"/>
                </a:solidFill>
              </a:rPr>
              <a:t>extracting information</a:t>
            </a:r>
            <a:r>
              <a:rPr lang="en-US" dirty="0"/>
              <a:t> about an </a:t>
            </a:r>
            <a:r>
              <a:rPr lang="en-US" dirty="0">
                <a:solidFill>
                  <a:srgbClr val="FF0000"/>
                </a:solidFill>
              </a:rPr>
              <a:t>unknown </a:t>
            </a:r>
            <a:r>
              <a:rPr lang="en-US" dirty="0"/>
              <a:t>variable or an unknown model </a:t>
            </a:r>
            <a:r>
              <a:rPr lang="en-US" dirty="0">
                <a:solidFill>
                  <a:srgbClr val="FF0000"/>
                </a:solidFill>
              </a:rPr>
              <a:t>from available 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Two main approaches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Bayesian statistical inference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Classical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233679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</a:t>
                </a:r>
                <a:r>
                  <a:rPr lang="en-US" dirty="0">
                    <a:solidFill>
                      <a:srgbClr val="0033CC"/>
                    </a:solidFill>
                  </a:rPr>
                  <a:t>Bayes</a:t>
                </a:r>
                <a:r>
                  <a:rPr lang="en-US" dirty="0"/>
                  <a:t>' rule: the posterior PDF is 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HK" i="1" dirty="0">
                    <a:latin typeface="Cambria Math" panose="02040503050406030204" pitchFamily="18" charset="0"/>
                  </a:rPr>
                  <a:t> </a:t>
                </a:r>
                <a:br>
                  <a:rPr lang="en-HK" i="1" dirty="0">
                    <a:latin typeface="Cambria Math" panose="02040503050406030204" pitchFamily="18" charset="0"/>
                  </a:rPr>
                </a:br>
                <a:r>
                  <a:rPr lang="en-HK" i="1" dirty="0">
                    <a:latin typeface="Cambria Math" panose="02040503050406030204" pitchFamily="18" charset="0"/>
                  </a:rPr>
                  <a:t>		  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HK" b="0" i="0" dirty="0">
                    <a:latin typeface="+mj-lt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H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:r>
                  <a:rPr lang="en-HK" dirty="0"/>
                  <a:t>a</a:t>
                </a:r>
                <a:r>
                  <a:rPr lang="en-US" dirty="0" err="1"/>
                  <a:t>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11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</a:t>
            </a:r>
            <a:r>
              <a:rPr lang="en-US" dirty="0"/>
              <a:t>Inference of common mean of normal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independent normal </a:t>
                </a:r>
                <a:r>
                  <a:rPr lang="en-US" dirty="0" err="1"/>
                  <a:t>r.v</a:t>
                </a:r>
                <a:r>
                  <a:rPr lang="en-US" dirty="0"/>
                  <a:t>. with </a:t>
                </a:r>
              </a:p>
              <a:p>
                <a:pPr lvl="1"/>
                <a:r>
                  <a:rPr lang="en-US" dirty="0"/>
                  <a:t>an unknown </a:t>
                </a:r>
                <a:r>
                  <a:rPr lang="en-US" dirty="0">
                    <a:solidFill>
                      <a:srgbClr val="0033CC"/>
                    </a:solidFill>
                  </a:rPr>
                  <a:t>common mean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HK" dirty="0"/>
                  <a:t>a</a:t>
                </a:r>
                <a:r>
                  <a:rPr lang="en-US" dirty="0" err="1"/>
                  <a:t>nd</a:t>
                </a:r>
                <a:r>
                  <a:rPr lang="en-US" dirty="0"/>
                  <a:t> known </a:t>
                </a:r>
                <a:r>
                  <a:rPr lang="en-US" dirty="0">
                    <a:solidFill>
                      <a:srgbClr val="FF0000"/>
                    </a:solidFill>
                  </a:rPr>
                  <a:t>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Suppose that the common mean follows the a normal </a:t>
                </a:r>
                <a:r>
                  <a:rPr lang="en-HK" dirty="0">
                    <a:solidFill>
                      <a:srgbClr val="FF0000"/>
                    </a:solidFill>
                  </a:rPr>
                  <a:t>prior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HK" dirty="0"/>
                  <a:t>.</a:t>
                </a:r>
              </a:p>
              <a:p>
                <a:r>
                  <a:rPr lang="en-HK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HK" b="0" i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,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HK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/>
                  <a:t> are a independent normal </a:t>
                </a:r>
                <a:r>
                  <a:rPr lang="en-HK" dirty="0" err="1"/>
                  <a:t>r.v</a:t>
                </a:r>
                <a:r>
                  <a:rPr lang="en-HK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HK" b="0" i="0" dirty="0"/>
                  <a:t> follows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770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HK" dirty="0"/>
                  <a:t>Last slide: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HK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HK" dirty="0"/>
                  <a:t> follows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>
                    <a:solidFill>
                      <a:srgbClr val="FF0000"/>
                    </a:solidFill>
                  </a:rPr>
                  <a:t>Prior</a:t>
                </a:r>
                <a:r>
                  <a:rPr lang="en-HK" dirty="0"/>
                  <a:t> 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HK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HK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HK" dirty="0"/>
                  <a:t>, </a:t>
                </a:r>
              </a:p>
              <a:p>
                <a:r>
                  <a:rPr lang="en-HK" dirty="0">
                    <a:solidFill>
                      <a:srgbClr val="FF0000"/>
                    </a:solidFill>
                  </a:rPr>
                  <a:t>Model</a:t>
                </a:r>
                <a:r>
                  <a:rPr lang="en-HK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sz="260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HK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26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HK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HK" sz="26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2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sz="2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…</m:t>
                    </m:r>
                    <m:func>
                      <m:funcPr>
                        <m:ctrlPr>
                          <a:rPr lang="en-HK" sz="2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26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HK" sz="2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HK" sz="2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HK" sz="2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HK" sz="2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sz="2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sz="2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HK" sz="2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constants.</a:t>
                </a:r>
              </a:p>
              <a:p>
                <a:r>
                  <a:rPr lang="en-US" dirty="0"/>
                  <a:t>By </a:t>
                </a:r>
                <a:r>
                  <a:rPr lang="en-US" dirty="0">
                    <a:solidFill>
                      <a:srgbClr val="FF0000"/>
                    </a:solidFill>
                  </a:rPr>
                  <a:t>Bayes</a:t>
                </a:r>
                <a:r>
                  <a:rPr lang="en-US" dirty="0"/>
                  <a:t>’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HK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HK" dirty="0"/>
                  <a:t>Note: The denominator doesn’t depend on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44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7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Numerator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HK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HK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HK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HK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nary>
                          </m:e>
                        </m:d>
                      </m:e>
                    </m:func>
                    <m:r>
                      <a:rPr lang="en-HK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HK" dirty="0"/>
                  <a:t>The exponent is a quadratic form, thus can be written as </a:t>
                </a:r>
                <a:br>
                  <a:rPr lang="en-HK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HK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br>
                  <a:rPr lang="en-HK" dirty="0"/>
                </a:br>
                <a:r>
                  <a:rPr lang="en-US" dirty="0"/>
                  <a:t>for some constant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HK" dirty="0"/>
                  <a:t>, where </a:t>
                </a:r>
                <a:r>
                  <a:rPr lang="en-HK" b="0" dirty="0"/>
                  <a:t>	</a:t>
                </a:r>
                <a:br>
                  <a:rPr lang="en-HK" b="0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=1/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b="-7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08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So the posterior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>
                    <a:solidFill>
                      <a:srgbClr val="7030A0"/>
                    </a:solidFill>
                  </a:rPr>
                  <a:t>normal</a:t>
                </a:r>
                <a:r>
                  <a:rPr lang="en-US" dirty="0"/>
                  <a:t>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Recall </a:t>
                </a:r>
                <a:r>
                  <a:rPr lang="en-HK" dirty="0">
                    <a:solidFill>
                      <a:srgbClr val="FF0000"/>
                    </a:solidFill>
                  </a:rPr>
                  <a:t>prior</a:t>
                </a:r>
                <a:r>
                  <a:rPr lang="en-HK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 remarkable property: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posterior distribution of </a:t>
                </a: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 the same family as the prior distribution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the family of normal distributions.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40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property opens up the possibility of efficient </a:t>
                </a:r>
                <a:r>
                  <a:rPr lang="en-US" dirty="0">
                    <a:solidFill>
                      <a:srgbClr val="FF0000"/>
                    </a:solidFill>
                  </a:rPr>
                  <a:t>recursive inference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Suppose that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observed, an </a:t>
                </a:r>
                <a:r>
                  <a:rPr lang="en-US" dirty="0">
                    <a:solidFill>
                      <a:srgbClr val="FF0000"/>
                    </a:solidFill>
                  </a:rPr>
                  <a:t>additional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obtained. </a:t>
                </a:r>
              </a:p>
              <a:p>
                <a:r>
                  <a:rPr lang="en-US" dirty="0"/>
                  <a:t>Instead of solving the inference problem from scratch, we can </a:t>
                </a:r>
                <a:r>
                  <a:rPr lang="en-US" dirty="0">
                    <a:solidFill>
                      <a:srgbClr val="7030A0"/>
                    </a:solidFill>
                  </a:rPr>
                  <a:t>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HK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as our prior</a:t>
                </a:r>
                <a:r>
                  <a:rPr lang="en-US" dirty="0"/>
                  <a:t>, and use the new observation to obtain the new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346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T</a:t>
                </a:r>
                <a:r>
                  <a:rPr lang="en-US" dirty="0" err="1"/>
                  <a:t>hus</a:t>
                </a:r>
                <a:r>
                  <a:rPr lang="en-US" dirty="0"/>
                  <a:t> the new posterior is normal distribution with mean </a:t>
                </a:r>
                <a:br>
                  <a:rPr lang="en-US" dirty="0"/>
                </a:br>
                <a:r>
                  <a:rPr lang="en-US" dirty="0"/>
                  <a:t>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br>
                  <a:rPr lang="en-HK" dirty="0"/>
                </a:br>
                <a:r>
                  <a:rPr lang="en-HK" dirty="0"/>
                  <a:t>and variance</a:t>
                </a:r>
                <a:br>
                  <a:rPr lang="en-HK" dirty="0"/>
                </a:br>
                <a:r>
                  <a:rPr lang="en-HK" dirty="0"/>
                  <a:t>		</a:t>
                </a:r>
                <a14:m>
                  <m:oMath xmlns:m="http://schemas.openxmlformats.org/officeDocument/2006/math">
                    <m:r>
                      <a:rPr lang="en-HK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HK" dirty="0"/>
                  <a:t>.</a:t>
                </a:r>
                <a:br>
                  <a:rPr lang="en-HK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73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inference, the posterior distribution</a:t>
            </a:r>
          </a:p>
          <a:p>
            <a:r>
              <a:rPr lang="en-US" dirty="0">
                <a:solidFill>
                  <a:srgbClr val="FF0000"/>
                </a:solidFill>
              </a:rPr>
              <a:t>Point estimation, hypothesis testing, MAP</a:t>
            </a:r>
          </a:p>
          <a:p>
            <a:r>
              <a:rPr lang="en-US" dirty="0"/>
              <a:t>Bayesian least mean squares estimation</a:t>
            </a:r>
          </a:p>
          <a:p>
            <a:r>
              <a:rPr lang="en-US" dirty="0"/>
              <a:t>Bayesian linear least mean squares estimation</a:t>
            </a:r>
          </a:p>
        </p:txBody>
      </p:sp>
    </p:spTree>
    <p:extLst>
      <p:ext uri="{BB962C8B-B14F-4D97-AF65-F5344CB8AC3E}">
        <p14:creationId xmlns:p14="http://schemas.microsoft.com/office/powerpoint/2010/main" val="159223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the observation, we select a value of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that </a:t>
                </a:r>
                <a:r>
                  <a:rPr lang="en-US" dirty="0">
                    <a:solidFill>
                      <a:srgbClr val="FF0000"/>
                    </a:solidFill>
                  </a:rPr>
                  <a:t>maximizes the posterior </a:t>
                </a:r>
                <a:r>
                  <a:rPr lang="en-US" dirty="0"/>
                  <a:t>distribution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discrete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continuous</a:t>
                </a:r>
              </a:p>
              <a:p>
                <a:r>
                  <a:rPr lang="en-US" dirty="0"/>
                  <a:t>That is,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discrete,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HK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HK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continuous.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55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called the Maximum a Posteriori probability (MAP) rule.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43" y="2853688"/>
            <a:ext cx="7315858" cy="2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Statistical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Main categories of inference problems </a:t>
            </a:r>
          </a:p>
          <a:p>
            <a:pPr lvl="1"/>
            <a:r>
              <a:rPr lang="en-US" dirty="0"/>
              <a:t>parameter estimation </a:t>
            </a:r>
          </a:p>
          <a:p>
            <a:pPr lvl="1"/>
            <a:r>
              <a:rPr lang="en-US" dirty="0"/>
              <a:t>hypothesis testing</a:t>
            </a:r>
          </a:p>
          <a:p>
            <a:pPr lvl="1"/>
            <a:r>
              <a:rPr lang="en-US" dirty="0"/>
              <a:t>significance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69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discrete, the MAP rule has an important </a:t>
                </a:r>
                <a:r>
                  <a:rPr lang="en-US" dirty="0">
                    <a:solidFill>
                      <a:srgbClr val="FF0000"/>
                    </a:solidFill>
                  </a:rPr>
                  <a:t>optimality</a:t>
                </a:r>
                <a:r>
                  <a:rPr lang="en-US" dirty="0"/>
                  <a:t> property. </a:t>
                </a:r>
              </a:p>
              <a:p>
                <a:r>
                  <a:rPr lang="en-US" dirty="0"/>
                  <a:t>Since it chooses </a:t>
                </a: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to be the most likely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it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maximizes the probability of correct decision for any given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implies that it also maximizes (over all decision rules) the overall (averaged over all possible values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probability of correct decision.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1556" b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005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Computational shortcut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HK" dirty="0"/>
                  <a:t>Recall posterior: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b>
                          <m:sSubPr>
                            <m:ctrlP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HK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HK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HK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HK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sSub>
                              <m:sSubPr>
                                <m:ctrlP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HK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m:rPr>
                                    <m:sty m:val="p"/>
                                  </m:rPr>
                                  <a:rPr lang="en-HK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HK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HK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 important </a:t>
                </a:r>
                <a:r>
                  <a:rPr lang="en-US" dirty="0">
                    <a:solidFill>
                      <a:srgbClr val="7030A0"/>
                    </a:solidFill>
                  </a:rPr>
                  <a:t>computational shortcut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The denominator is independent of </a:t>
                </a:r>
                <a14:m>
                  <m:oMath xmlns:m="http://schemas.openxmlformats.org/officeDocument/2006/math">
                    <m:r>
                      <a:rPr lang="en-HK" sz="3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Thus, to maximize the posterior, we only need to </a:t>
                </a:r>
                <a:r>
                  <a:rPr lang="en-US" dirty="0">
                    <a:solidFill>
                      <a:srgbClr val="FF0000"/>
                    </a:solidFill>
                  </a:rPr>
                  <a:t>maximize the numerator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sz="320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sz="320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 similar expressions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z="280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continuous. </a:t>
                </a:r>
              </a:p>
              <a:p>
                <a:r>
                  <a:rPr lang="en-US" dirty="0"/>
                  <a:t>Calculation of the denominator is unnecessary.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44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70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independent normal </a:t>
                </a:r>
                <a:r>
                  <a:rPr lang="en-US" dirty="0" err="1"/>
                  <a:t>r.v</a:t>
                </a:r>
                <a:r>
                  <a:rPr lang="en-US" dirty="0"/>
                  <a:t>. with </a:t>
                </a:r>
              </a:p>
              <a:p>
                <a:pPr lvl="1"/>
                <a:r>
                  <a:rPr lang="en-US" dirty="0"/>
                  <a:t>an unknown common mean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HK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HK" dirty="0"/>
                  <a:t>a</a:t>
                </a:r>
                <a:r>
                  <a:rPr lang="en-US" dirty="0" err="1"/>
                  <a:t>nd</a:t>
                </a:r>
                <a:r>
                  <a:rPr lang="en-US" dirty="0"/>
                  <a:t> known variances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HK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>
                    <a:solidFill>
                      <a:srgbClr val="FF0000"/>
                    </a:solidFill>
                  </a:rPr>
                  <a:t>Posterior</a:t>
                </a:r>
                <a:r>
                  <a:rPr lang="en-HK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HK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=1/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HK" dirty="0"/>
                  <a:t>T</a:t>
                </a:r>
                <a:r>
                  <a:rPr lang="en-US" dirty="0"/>
                  <a:t>he MAP estimate: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because the normal PDF is maximized at its mean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995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Point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Point estimate</a:t>
                </a:r>
                <a:r>
                  <a:rPr lang="en-US" dirty="0"/>
                  <a:t>: a value that represents our best guess of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Estimate: the numerical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that we choose on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to be determined by applying some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to the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resulting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Estimator: the random variable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its realized value equals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740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Two popular estimators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Two popular estimators: </a:t>
                </a:r>
              </a:p>
              <a:p>
                <a:pPr lvl="1"/>
                <a:r>
                  <a:rPr lang="en-HK" dirty="0">
                    <a:solidFill>
                      <a:srgbClr val="FF0000"/>
                    </a:solidFill>
                  </a:rPr>
                  <a:t>MAP</a:t>
                </a:r>
                <a:r>
                  <a:rPr lang="en-HK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HK" dirty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HK" dirty="0">
                    <a:solidFill>
                      <a:srgbClr val="FF0000"/>
                    </a:solidFill>
                  </a:rPr>
                  <a:t>C</a:t>
                </a:r>
                <a:r>
                  <a:rPr lang="en-US" dirty="0" err="1">
                    <a:solidFill>
                      <a:srgbClr val="FF0000"/>
                    </a:solidFill>
                  </a:rPr>
                  <a:t>onditional</a:t>
                </a:r>
                <a:r>
                  <a:rPr lang="en-US" dirty="0">
                    <a:solidFill>
                      <a:srgbClr val="FF0000"/>
                    </a:solidFill>
                  </a:rPr>
                  <a:t> Expectation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1" i="0" dirty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C</a:t>
                </a:r>
                <a:r>
                  <a:rPr lang="en-US" dirty="0" err="1"/>
                  <a:t>onditional</a:t>
                </a:r>
                <a:r>
                  <a:rPr lang="en-US" dirty="0"/>
                  <a:t> expectation estimator is also called least mean squares (</a:t>
                </a:r>
                <a:r>
                  <a:rPr lang="en-US" dirty="0">
                    <a:solidFill>
                      <a:srgbClr val="FF0000"/>
                    </a:solidFill>
                  </a:rPr>
                  <a:t>LMS</a:t>
                </a:r>
                <a:r>
                  <a:rPr lang="en-US" dirty="0"/>
                  <a:t>) estimator.</a:t>
                </a:r>
              </a:p>
              <a:p>
                <a:pPr lvl="1"/>
                <a:r>
                  <a:rPr lang="en-HK" dirty="0"/>
                  <a:t>I</a:t>
                </a:r>
                <a:r>
                  <a:rPr lang="en-US" dirty="0"/>
                  <a:t>t minimizes the mean squared error over all estimators.</a:t>
                </a:r>
              </a:p>
              <a:p>
                <a:pPr lvl="1"/>
                <a:r>
                  <a:rPr lang="en-HK" dirty="0"/>
                  <a:t>To be </a:t>
                </a:r>
                <a:r>
                  <a:rPr lang="en-US" dirty="0"/>
                  <a:t>elaborated later.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59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</a:t>
            </a:r>
            <a:r>
              <a:rPr lang="en-US" dirty="0"/>
              <a:t>Romeo and Juliet meeting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Juliet </a:t>
                </a:r>
                <a:r>
                  <a:rPr lang="en-US" dirty="0"/>
                  <a:t>is late on the first date by a random amount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uniform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HK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an unknown random variable with a uniform prior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HK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HK" dirty="0"/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if</m:t>
                    </m:r>
                    <m:r>
                      <a:rPr lang="en-HK">
                        <a:latin typeface="Cambria Math" panose="02040503050406030204" pitchFamily="18" charset="0"/>
                      </a:rPr>
                      <m:t> 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r>
                  <a:rPr lang="en-HK" dirty="0"/>
                  <a:t>MAP: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decreasing in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over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1852" b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67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Last slide: MAP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Note that this is an "</a:t>
                </a:r>
                <a:r>
                  <a:rPr lang="en-US" dirty="0">
                    <a:solidFill>
                      <a:srgbClr val="00B050"/>
                    </a:solidFill>
                  </a:rPr>
                  <a:t>optimistic</a:t>
                </a:r>
                <a:r>
                  <a:rPr lang="en-US" dirty="0"/>
                  <a:t>" estimate. </a:t>
                </a:r>
              </a:p>
              <a:p>
                <a:pPr lvl="1"/>
                <a:r>
                  <a:rPr lang="en-US" dirty="0"/>
                  <a:t>If Juliet is late by a small amount on the first date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≈0</m:t>
                        </m:r>
                      </m:e>
                    </m:d>
                  </m:oMath>
                </a14:m>
                <a:r>
                  <a:rPr lang="en-US" dirty="0"/>
                  <a:t>, the estimate of future lateness is also small.</a:t>
                </a:r>
              </a:p>
              <a:p>
                <a:r>
                  <a:rPr lang="en-HK" dirty="0"/>
                  <a:t>Conditional expectation: </a:t>
                </a:r>
                <a:r>
                  <a:rPr lang="en-HK" dirty="0">
                    <a:solidFill>
                      <a:srgbClr val="0033CC"/>
                    </a:solidFill>
                  </a:rPr>
                  <a:t>less optimistic</a:t>
                </a:r>
                <a:r>
                  <a:rPr lang="en-HK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HK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𝜃</m:t>
                          </m:r>
                          <m:f>
                            <m:fPr>
                              <m:ctrlP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HK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H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H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HK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HK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H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HK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HK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HK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H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den>
                      </m:f>
                      <m:r>
                        <a:rPr lang="en-HK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699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MAP vs. conditional expectation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08399"/>
            <a:ext cx="6024677" cy="49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takes one of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values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usually a small integer; often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The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hypothesis: the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d>
                      <m:dPr>
                        <m:begChr m:val="{"/>
                        <m:endChr m:val="}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Once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observed, we may use Bayes' rule to calculate the </a:t>
                </a:r>
                <a:r>
                  <a:rPr lang="en-US" dirty="0">
                    <a:solidFill>
                      <a:srgbClr val="FF0000"/>
                    </a:solidFill>
                  </a:rPr>
                  <a:t>posterior probabilities</a:t>
                </a:r>
                <a:r>
                  <a:rPr lang="en-US" dirty="0"/>
                  <a:t> </a:t>
                </a:r>
                <a:br>
                  <a:rPr lang="en-HK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637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MAP: select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the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posterior probability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Equivalently, it selects a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the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0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discrete)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continuous).</a:t>
                </a:r>
              </a:p>
              <a:p>
                <a:pPr lvl="1"/>
                <a:r>
                  <a:rPr lang="en-HK" dirty="0"/>
                  <a:t>Computational shortcut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884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31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Statistical inference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important methodologies </a:t>
            </a:r>
          </a:p>
          <a:p>
            <a:pPr lvl="1"/>
            <a:r>
              <a:rPr lang="en-US" dirty="0"/>
              <a:t>maximum a posteriori (MAP)</a:t>
            </a:r>
          </a:p>
          <a:p>
            <a:pPr lvl="1"/>
            <a:r>
              <a:rPr lang="en-US" dirty="0"/>
              <a:t>probability rule, </a:t>
            </a:r>
          </a:p>
          <a:p>
            <a:pPr lvl="1"/>
            <a:r>
              <a:rPr lang="en-US" dirty="0"/>
              <a:t>least mean squares estimation, </a:t>
            </a:r>
          </a:p>
          <a:p>
            <a:pPr lvl="1"/>
            <a:r>
              <a:rPr lang="en-US" dirty="0"/>
              <a:t>maximum likelihood, </a:t>
            </a:r>
          </a:p>
          <a:p>
            <a:pPr lvl="1"/>
            <a:r>
              <a:rPr lang="en-US" dirty="0"/>
              <a:t>regression, </a:t>
            </a:r>
          </a:p>
          <a:p>
            <a:pPr lvl="1"/>
            <a:r>
              <a:rPr lang="en-US" dirty="0"/>
              <a:t>likelihood ratio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13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Correct probability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m:rPr>
                        <m:sty m:val="p"/>
                      </m:rPr>
                      <a:rPr lang="en-HK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MAP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 the hypothesis selected by the MAP rule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The probability of correct decision is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sty m:val="p"/>
                          </m:rPr>
                          <a:rPr lang="en-HK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MAP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sty m:val="p"/>
                          </m:rPr>
                          <a:rPr lang="en-HK" baseline="-25000" dirty="0">
                            <a:latin typeface="Cambria Math" panose="02040503050406030204" pitchFamily="18" charset="0"/>
                          </a:rPr>
                          <m:t>MAP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then the overall probability of correct decision is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m:rPr>
                            <m:sty m:val="p"/>
                          </m:rPr>
                          <a:rPr lang="en-HK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MAP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And the corresponding probability of error is </a:t>
                </a: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2826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28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Example: binary hypothesis testing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Two </a:t>
                </a:r>
                <a:r>
                  <a:rPr lang="en-US" dirty="0"/>
                  <a:t>biased coins, with probabilities of heads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respectively. </a:t>
                </a:r>
              </a:p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rgbClr val="FF0000"/>
                    </a:solidFill>
                  </a:rPr>
                  <a:t>choose a coin</a:t>
                </a:r>
                <a:r>
                  <a:rPr lang="en-US" dirty="0"/>
                  <a:t> at random: either coin is equally likely to be chosen.</a:t>
                </a:r>
              </a:p>
              <a:p>
                <a:pPr lvl="1"/>
                <a:r>
                  <a:rPr lang="en-US" dirty="0"/>
                  <a:t>This gives the prior </a:t>
                </a:r>
              </a:p>
              <a:p>
                <a:r>
                  <a:rPr lang="en-US" dirty="0"/>
                  <a:t>We want to </a:t>
                </a:r>
                <a:r>
                  <a:rPr lang="en-US" dirty="0">
                    <a:solidFill>
                      <a:srgbClr val="FF0000"/>
                    </a:solidFill>
                  </a:rPr>
                  <a:t>infer its identity</a:t>
                </a:r>
                <a:r>
                  <a:rPr lang="en-US" dirty="0"/>
                  <a:t>, based on the outcome of a single toss.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10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i="1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be the hypotheses that coin 1 or 2, respectively, was chosen.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HK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head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  <m:mr>
                            <m:e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HK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HK">
                                  <a:latin typeface="Cambria Math" panose="02040503050406030204" pitchFamily="18" charset="0"/>
                                </a:rPr>
                                <m:t>tail</m:t>
                              </m:r>
                              <m:r>
                                <a:rPr lang="en-HK" i="1">
                                  <a:latin typeface="Cambria Math" panose="02040503050406030204" pitchFamily="18" charset="0"/>
                                </a:rPr>
                                <m:t>.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HK" dirty="0"/>
                  <a:t>MAP: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b>
                      <m:sSub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b>
                      <m:sSubPr>
                        <m:ctrlP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|2</m:t>
                        </m:r>
                      </m:e>
                    </m:d>
                  </m:oMath>
                </a14:m>
                <a:r>
                  <a:rPr lang="en-US" dirty="0"/>
                  <a:t>, and take the larger one.</a:t>
                </a:r>
              </a:p>
              <a:p>
                <a:r>
                  <a:rPr lang="en-HK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n-US" dirty="0"/>
                  <a:t>, we just need to 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|2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474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For instance, the outcome is </a:t>
                </a:r>
                <a:r>
                  <a:rPr lang="en-HK" dirty="0">
                    <a:solidFill>
                      <a:srgbClr val="0033CC"/>
                    </a:solidFill>
                  </a:rPr>
                  <a:t>tail</a:t>
                </a:r>
                <a:r>
                  <a:rPr lang="en-HK" dirty="0"/>
                  <a:t>. </a:t>
                </a:r>
                <a:endParaRPr lang="en-HK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𝑡𝑎𝑖𝑙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𝑡𝑎𝑖𝑙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HK" dirty="0"/>
                  <a:t>S</a:t>
                </a:r>
                <a:r>
                  <a:rPr lang="en-US" dirty="0"/>
                  <a:t>o </a:t>
                </a:r>
                <a:r>
                  <a:rPr lang="en-US" dirty="0">
                    <a:solidFill>
                      <a:srgbClr val="FF0000"/>
                    </a:solidFill>
                  </a:rPr>
                  <a:t>MAP rule </a:t>
                </a:r>
                <a:r>
                  <a:rPr lang="en-US" dirty="0"/>
                  <a:t>selects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W</a:t>
                </a:r>
                <a:r>
                  <a:rPr lang="en-US" dirty="0"/>
                  <a:t>e can also toss the selected coin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times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number of heads obtained.</a:t>
                </a:r>
              </a:p>
              <a:p>
                <a:r>
                  <a:rPr lang="en-HK" dirty="0"/>
                  <a:t>M</a:t>
                </a:r>
                <a:r>
                  <a:rPr lang="en-US" dirty="0"/>
                  <a:t>AP rule selects the hypothesis under which the observed outcome is most likely.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71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we should decide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HK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HK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77" y="2724573"/>
            <a:ext cx="4856523" cy="34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38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character of the MAP rule, as illustrated in the above figure, is typical of decision rules in binary hypothesis testing problems. </a:t>
                </a:r>
              </a:p>
              <a:p>
                <a:r>
                  <a:rPr lang="en-US" dirty="0"/>
                  <a:t>It is specified by a 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partition of the observation space</a:t>
                </a:r>
                <a:r>
                  <a:rPr lang="en-US" dirty="0"/>
                  <a:t> into the two disjoint sets in which each of the two hypotheses is chosen. </a:t>
                </a:r>
              </a:p>
              <a:p>
                <a:r>
                  <a:rPr lang="en-US" dirty="0"/>
                  <a:t>In this example, the MAP rule is specified by a single </a:t>
                </a:r>
                <a:r>
                  <a:rPr lang="en-US" dirty="0">
                    <a:solidFill>
                      <a:srgbClr val="FF0000"/>
                    </a:solidFill>
                  </a:rPr>
                  <a:t>threshold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</a:p>
              <a:p>
                <a:r>
                  <a:rPr lang="en-US" dirty="0"/>
                  <a:t>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and 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otherwise. 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2826" r="-2370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5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inference, the posterior distribution</a:t>
            </a:r>
          </a:p>
          <a:p>
            <a:r>
              <a:rPr lang="en-US" dirty="0"/>
              <a:t>Point estimation, hypothesis testing, MAP</a:t>
            </a:r>
          </a:p>
          <a:p>
            <a:r>
              <a:rPr lang="en-US" dirty="0">
                <a:solidFill>
                  <a:srgbClr val="FF0000"/>
                </a:solidFill>
              </a:rPr>
              <a:t>Bayesian least mean squares estimation</a:t>
            </a:r>
          </a:p>
          <a:p>
            <a:r>
              <a:rPr lang="en-US" dirty="0"/>
              <a:t>Bayesian linear least mean squares estimation</a:t>
            </a:r>
          </a:p>
        </p:txBody>
      </p:sp>
    </p:spTree>
    <p:extLst>
      <p:ext uri="{BB962C8B-B14F-4D97-AF65-F5344CB8AC3E}">
        <p14:creationId xmlns:p14="http://schemas.microsoft.com/office/powerpoint/2010/main" val="3934867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Estimation without observation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Considering the simpler problem of estimating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with a constant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in the absence of an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estimation error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mean squared error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HK" dirty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What’s the minimum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𝛩</m:t>
                                </m:r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(over choices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)?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achieved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𝛩</m:t>
                        </m:r>
                      </m:e>
                    </m:d>
                  </m:oMath>
                </a14:m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732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proof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    </a:t>
                </a:r>
                <a14:m>
                  <m:oMath xmlns:m="http://schemas.openxmlformats.org/officeDocument/2006/math">
                    <m:r>
                      <a:rPr lang="en-HK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HK" dirty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HK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// def of </a:t>
                </a:r>
                <a:r>
                  <a:rPr lang="en-US" dirty="0" err="1"/>
                  <a:t>var</a:t>
                </a:r>
                <a:r>
                  <a:rPr lang="en-US" dirty="0"/>
                  <a:t>()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     // shifting doesn’t change variance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      // linearity of expectation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     </a:t>
                </a:r>
                <a:br>
                  <a:rPr lang="en-US" dirty="0"/>
                </a:br>
                <a:r>
                  <a:rPr lang="en-US" dirty="0"/>
                  <a:t>     // “=” achieved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b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15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756727"/>
            <a:ext cx="6607143" cy="41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2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versus Classical Statistics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prominent schools of thought</a:t>
            </a:r>
          </a:p>
          <a:p>
            <a:pPr lvl="1"/>
            <a:r>
              <a:rPr lang="en-US" dirty="0"/>
              <a:t>Bayesian </a:t>
            </a:r>
          </a:p>
          <a:p>
            <a:pPr lvl="1"/>
            <a:r>
              <a:rPr lang="en-US" dirty="0"/>
              <a:t>Classical/frequentist. </a:t>
            </a:r>
          </a:p>
          <a:p>
            <a:r>
              <a:rPr lang="en-HK" dirty="0"/>
              <a:t>Difference: </a:t>
            </a:r>
            <a:r>
              <a:rPr lang="en-HK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</a:t>
            </a:r>
            <a:r>
              <a:rPr lang="en-US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 of the unknown models or variables?</a:t>
            </a:r>
            <a:r>
              <a:rPr lang="en-US" dirty="0">
                <a:solidFill>
                  <a:srgbClr val="0033CC"/>
                </a:solidFill>
              </a:rPr>
              <a:t> </a:t>
            </a:r>
          </a:p>
          <a:p>
            <a:r>
              <a:rPr lang="en-US" dirty="0"/>
              <a:t>Bayesian: they are treated as </a:t>
            </a:r>
            <a:r>
              <a:rPr lang="en-US" dirty="0">
                <a:solidFill>
                  <a:srgbClr val="FF0000"/>
                </a:solidFill>
              </a:rPr>
              <a:t>random </a:t>
            </a:r>
            <a:r>
              <a:rPr lang="en-US" dirty="0"/>
              <a:t>variables with </a:t>
            </a:r>
            <a:r>
              <a:rPr lang="en-US" dirty="0">
                <a:solidFill>
                  <a:srgbClr val="FF0000"/>
                </a:solidFill>
              </a:rPr>
              <a:t>known distributions</a:t>
            </a:r>
            <a:r>
              <a:rPr lang="en-US" dirty="0"/>
              <a:t>. </a:t>
            </a:r>
          </a:p>
          <a:p>
            <a:r>
              <a:rPr lang="en-US" dirty="0"/>
              <a:t>Classical/frequentist: they are treated as </a:t>
            </a:r>
            <a:r>
              <a:rPr lang="en-US" dirty="0">
                <a:solidFill>
                  <a:srgbClr val="FF0000"/>
                </a:solidFill>
              </a:rPr>
              <a:t>deterministic but unknown</a:t>
            </a:r>
            <a:r>
              <a:rPr lang="en-US" dirty="0"/>
              <a:t> quantities.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821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Estimation with observation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Now suppose that we have </a:t>
                </a:r>
                <a:r>
                  <a:rPr lang="en-HK" dirty="0">
                    <a:solidFill>
                      <a:srgbClr val="FF0000"/>
                    </a:solidFill>
                  </a:rPr>
                  <a:t>observation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dirty="0"/>
                  <a:t>. </a:t>
                </a:r>
                <a:endParaRPr lang="en-HK" b="0" i="0" dirty="0">
                  <a:latin typeface="Cambria Math" panose="02040503050406030204" pitchFamily="18" charset="0"/>
                </a:endParaRPr>
              </a:p>
              <a:p>
                <a:r>
                  <a:rPr lang="en-HK" b="0" dirty="0"/>
                  <a:t>We still like to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to </a:t>
                </a:r>
                <a:r>
                  <a:rPr lang="en-US" dirty="0">
                    <a:solidFill>
                      <a:srgbClr val="FF0000"/>
                    </a:solidFill>
                  </a:rPr>
                  <a:t>minimize the mean squared error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Note that once we know the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 situation is identical to the one considered earlier, …</a:t>
                </a:r>
              </a:p>
              <a:p>
                <a:r>
                  <a:rPr lang="en-US" dirty="0"/>
                  <a:t>…except that we are now in </a:t>
                </a:r>
                <a:r>
                  <a:rPr lang="en-US" dirty="0">
                    <a:solidFill>
                      <a:srgbClr val="FF0000"/>
                    </a:solidFill>
                  </a:rPr>
                  <a:t>a new universe</a:t>
                </a:r>
                <a:r>
                  <a:rPr lang="en-US" dirty="0"/>
                  <a:t>: everything is conditioned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885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therefore adapt our earlier conclusion.</a:t>
                </a:r>
              </a:p>
              <a:p>
                <a:endParaRPr lang="en-US" dirty="0"/>
              </a:p>
              <a:p>
                <a:r>
                  <a:rPr lang="en-US" dirty="0"/>
                  <a:t>And assert that the conditional expectation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minimizes the conditional mean </a:t>
                </a:r>
                <a:r>
                  <a:rPr lang="en-US" dirty="0"/>
                  <a:t>squared error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 dirty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b="0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over all constants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598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Generally, the (unconditional) mean squared estimation error associated with an </a:t>
                </a:r>
                <a:r>
                  <a:rPr lang="en-US" dirty="0">
                    <a:solidFill>
                      <a:srgbClr val="FF0000"/>
                    </a:solidFill>
                  </a:rPr>
                  <a:t>estimator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defined 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dirty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HK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as an estimator/function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the preceding analysis shows that out of all possible estimators. </a:t>
                </a:r>
              </a:p>
              <a:p>
                <a:r>
                  <a:rPr lang="en-US" dirty="0"/>
                  <a:t>The mean squared estimation error is minimized when </a:t>
                </a:r>
                <a:br>
                  <a:rPr lang="en-HK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2423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634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: uniform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4,10</m:t>
                        </m:r>
                      </m:e>
                    </m:d>
                  </m:oMath>
                </a14:m>
                <a:endParaRPr lang="en-HK" b="0" dirty="0"/>
              </a:p>
              <a:p>
                <a:r>
                  <a:rPr lang="en-HK" dirty="0"/>
                  <a:t>Independent </a:t>
                </a:r>
                <a:r>
                  <a:rPr lang="en-HK" dirty="0">
                    <a:solidFill>
                      <a:srgbClr val="FF0000"/>
                    </a:solidFill>
                  </a:rPr>
                  <a:t>noise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HK" dirty="0"/>
                  <a:t>: uniform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HK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observe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with error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=1/6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4≤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en-US" dirty="0"/>
                  <a:t> (and 0 otherwise).</a:t>
                </a:r>
              </a:p>
              <a:p>
                <a14:m>
                  <m:oMath xmlns:m="http://schemas.openxmlformats.org/officeDocument/2006/math">
                    <m:r>
                      <a:rPr lang="en-HK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uniform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>
                    <a:solidFill>
                      <a:srgbClr val="FF0000"/>
                    </a:solidFill>
                  </a:rPr>
                  <a:t>J</a:t>
                </a:r>
                <a:r>
                  <a:rPr lang="en-US" dirty="0" err="1">
                    <a:solidFill>
                      <a:srgbClr val="FF0000"/>
                    </a:solidFill>
                  </a:rPr>
                  <a:t>oint</a:t>
                </a:r>
                <a:r>
                  <a:rPr lang="en-US" dirty="0">
                    <a:solidFill>
                      <a:srgbClr val="FF0000"/>
                    </a:solidFill>
                  </a:rPr>
                  <a:t> PDF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sz="26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sz="26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HK" sz="26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HK" sz="2600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sz="2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sz="2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2600" dirty="0"/>
              </a:p>
              <a:p>
                <a:pPr lvl="1"/>
                <a:r>
                  <a:rPr lang="en-HK" dirty="0"/>
                  <a:t>w</a:t>
                </a:r>
                <a:r>
                  <a:rPr lang="en-US" dirty="0"/>
                  <a:t>hen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4,10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734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648200" cy="4530725"/>
              </a:xfrm>
            </p:spPr>
            <p:txBody>
              <a:bodyPr/>
              <a:lstStyle/>
              <a:p>
                <a:r>
                  <a:rPr lang="en-US" dirty="0"/>
                  <a:t>The joint PDF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FF0000"/>
                    </a:solidFill>
                  </a:rPr>
                  <a:t>uniform</a:t>
                </a:r>
                <a:r>
                  <a:rPr lang="en-US" dirty="0"/>
                  <a:t> over the parallelogram.</a:t>
                </a:r>
              </a:p>
              <a:p>
                <a:r>
                  <a:rPr lang="en-US" dirty="0"/>
                  <a:t>Given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posterior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is uniform on the corresponding </a:t>
                </a:r>
                <a:r>
                  <a:rPr lang="en-US" dirty="0">
                    <a:solidFill>
                      <a:srgbClr val="FF0000"/>
                    </a:solidFill>
                  </a:rPr>
                  <a:t>vertical section </a:t>
                </a:r>
                <a:r>
                  <a:rPr lang="en-US" dirty="0"/>
                  <a:t>of the parallelogram.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648200" cy="4530725"/>
              </a:xfrm>
              <a:blipFill>
                <a:blip r:embed="rId2"/>
                <a:stretch>
                  <a:fillRect l="-1048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57400"/>
            <a:ext cx="3733800" cy="35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3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648200" cy="45307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FF0000"/>
                    </a:solidFill>
                  </a:rPr>
                  <a:t>midpoint</a:t>
                </a:r>
                <a:r>
                  <a:rPr lang="en-US" dirty="0"/>
                  <a:t> of that section, which is a piecewise linear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Conditioned on a particular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define the mean squared error as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648200" cy="4530725"/>
              </a:xfrm>
              <a:blipFill>
                <a:blip r:embed="rId2"/>
                <a:stretch>
                  <a:fillRect l="-1048" t="-1750" r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057400"/>
            <a:ext cx="3733800" cy="35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428999"/>
                <a:ext cx="8229600" cy="2701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mean squared error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 dirty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 b="0" i="0" dirty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equals the conditional variance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I</a:t>
                </a:r>
                <a:r>
                  <a:rPr lang="en-US" dirty="0"/>
                  <a:t>t is a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illustrated in the above figure.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428999"/>
                <a:ext cx="8229600" cy="2701925"/>
              </a:xfrm>
              <a:blipFill>
                <a:blip r:embed="rId2"/>
                <a:stretch>
                  <a:fillRect l="-593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63294"/>
            <a:ext cx="5030518" cy="28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1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meeting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Juliet is late on the first date by a random amount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that is uniformly distributed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Θ</m:t>
                    </m:r>
                  </m:oMath>
                </a14:m>
                <a:r>
                  <a:rPr lang="en-US" dirty="0"/>
                  <a:t>: uniform prior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MAP: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LMS: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Θ</m:t>
                        </m:r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Let’s calculate the conditional mean squared error for the MAP and the LMS estimates.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519" b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661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−2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f>
                          <m:f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</m:e>
                            </m:d>
                          </m:den>
                        </m:f>
                        <m:r>
                          <a:rPr lang="en-HK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acc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98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acc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1−</m:t>
                            </m:r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MAP: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3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−4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LMS: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</m:acc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US" dirty="0"/>
                  <a:t>. </a:t>
                </a: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Θ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H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99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trying to infer the nature of an unknown model, it views the model as chosen randomly from a given model class. </a:t>
                </a:r>
              </a:p>
              <a:p>
                <a:r>
                  <a:rPr lang="en-US" i="1" dirty="0">
                    <a:solidFill>
                      <a:srgbClr val="FF0000"/>
                    </a:solidFill>
                  </a:rPr>
                  <a:t>Introduce a random variable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𝛩</m:t>
                    </m:r>
                  </m:oMath>
                </a14:m>
                <a:r>
                  <a:rPr lang="en-US" i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that characterizes the model, </a:t>
                </a:r>
              </a:p>
              <a:p>
                <a:r>
                  <a:rPr lang="en-US" dirty="0"/>
                  <a:t>Postulate a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prior distribution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Given observed data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one can use Bayes' rule to derive a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posterior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HK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This captures all information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provide about </a:t>
                </a: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 r="-2889" b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393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530725"/>
          </a:xfrm>
        </p:spPr>
        <p:txBody>
          <a:bodyPr>
            <a:normAutofit/>
          </a:bodyPr>
          <a:lstStyle/>
          <a:p>
            <a:r>
              <a:rPr lang="en-US" dirty="0"/>
              <a:t>MAP has smaller estimator. </a:t>
            </a:r>
          </a:p>
          <a:p>
            <a:endParaRPr lang="en-US" dirty="0"/>
          </a:p>
          <a:p>
            <a:r>
              <a:rPr lang="en-US" dirty="0"/>
              <a:t>LMS estimator has uniformly smaller mean squared error.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458" y="1600200"/>
            <a:ext cx="5341445" cy="399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343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estimation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Denote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Θ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LMS estimator and the associated estimation error, respectively.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|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−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  <m:r>
                          <a:rPr lang="en-US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−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i="1" dirty="0">
                            <a:latin typeface="Cambria Math"/>
                          </a:rPr>
                          <m:t>=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=0.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480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561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Θ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Θ</m:t>
                                </m:r>
                              </m:e>
                            </m:acc>
                            <m:acc>
                              <m:accPr>
                                <m:chr m:val="̃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|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Cambria Math"/>
                  </a:rPr>
                  <a:t>      </a:t>
                </a:r>
                <a:r>
                  <a:rPr lang="en-US" dirty="0"/>
                  <a:t>// iterated expectation</a:t>
                </a:r>
                <a:br>
                  <a:rPr lang="en-US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Θ</m:t>
                                </m:r>
                              </m:e>
                            </m:acc>
                            <m:r>
                              <a:rPr lang="en-US" i="1" dirty="0">
                                <a:latin typeface="Cambria Math"/>
                              </a:rPr>
                              <m:t>|</m:t>
                            </m:r>
                            <m:r>
                              <a:rPr lang="en-US" i="1" dirty="0">
                                <a:latin typeface="Cambria Math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	//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	//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.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r>
                          <a:rPr lang="en-US" i="1" dirty="0"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𝐶𝑜𝑣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Θ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/>
                      </a:rPr>
                      <m:t>=0−0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by considering the variance of both sides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Θ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, we have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𝑣𝑎𝑟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Θ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202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Content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inference, the posterior distribution</a:t>
            </a:r>
          </a:p>
          <a:p>
            <a:r>
              <a:rPr lang="en-US" dirty="0"/>
              <a:t>Point estimation, hypothesis testing, MAP</a:t>
            </a:r>
          </a:p>
          <a:p>
            <a:r>
              <a:rPr lang="en-US" dirty="0"/>
              <a:t>Bayesian least mean squares estimation</a:t>
            </a:r>
          </a:p>
          <a:p>
            <a:r>
              <a:rPr lang="en-US" dirty="0">
                <a:solidFill>
                  <a:srgbClr val="FF0000"/>
                </a:solidFill>
              </a:rPr>
              <a:t>Bayesian linear least mean squares estimation</a:t>
            </a:r>
          </a:p>
        </p:txBody>
      </p:sp>
    </p:spTree>
    <p:extLst>
      <p:ext uri="{BB962C8B-B14F-4D97-AF65-F5344CB8AC3E}">
        <p14:creationId xmlns:p14="http://schemas.microsoft.com/office/powerpoint/2010/main" val="3270649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LMS estimator is sometimes hard to compute, and we need alternatives.</a:t>
            </a:r>
          </a:p>
          <a:p>
            <a:r>
              <a:rPr lang="en-US" dirty="0"/>
              <a:t>We derive an estimator that minimizes the mean squared error within a </a:t>
            </a:r>
            <a:r>
              <a:rPr lang="en-US" dirty="0">
                <a:solidFill>
                  <a:srgbClr val="FF0000"/>
                </a:solidFill>
              </a:rPr>
              <a:t>restricted</a:t>
            </a:r>
            <a:r>
              <a:rPr lang="en-US" dirty="0"/>
              <a:t> class of estimators: </a:t>
            </a:r>
            <a:r>
              <a:rPr lang="en-US" dirty="0">
                <a:solidFill>
                  <a:srgbClr val="FF0000"/>
                </a:solidFill>
              </a:rPr>
              <a:t>linear functions </a:t>
            </a:r>
            <a:r>
              <a:rPr lang="en-US" dirty="0"/>
              <a:t>of the observations. </a:t>
            </a:r>
          </a:p>
          <a:p>
            <a:r>
              <a:rPr lang="en-US" dirty="0"/>
              <a:t>This estimator may result in higher mean squared error. </a:t>
            </a:r>
          </a:p>
          <a:p>
            <a:r>
              <a:rPr lang="en-US" dirty="0"/>
              <a:t>But it has a significant computational advantage. </a:t>
            </a:r>
          </a:p>
          <a:p>
            <a:pPr lvl="1"/>
            <a:r>
              <a:rPr lang="en-US" dirty="0"/>
              <a:t>It requires simple calculations, involving only </a:t>
            </a:r>
            <a:r>
              <a:rPr lang="en-US" dirty="0">
                <a:solidFill>
                  <a:srgbClr val="FF0000"/>
                </a:solidFill>
              </a:rPr>
              <a:t>means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variances</a:t>
            </a:r>
            <a:r>
              <a:rPr lang="en-US" dirty="0"/>
              <a:t>, and </a:t>
            </a:r>
            <a:r>
              <a:rPr lang="en-US" dirty="0" err="1">
                <a:solidFill>
                  <a:srgbClr val="FF0000"/>
                </a:solidFill>
              </a:rPr>
              <a:t>covariances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parameters and observations.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6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 linear estimator of a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dirty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based on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has the form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Given a particular choice of the scalars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the corresponding mean squared error is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HK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HK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HK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HK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HK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HK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HK" dirty="0"/>
                  <a:t>T</a:t>
                </a:r>
                <a:r>
                  <a:rPr lang="en-US" dirty="0"/>
                  <a:t>he linear LMS estimator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minimize the above expression.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480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762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first develop the solution for the case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then generalize.</a:t>
                </a:r>
              </a:p>
              <a:p>
                <a:r>
                  <a:rPr lang="en-HK" dirty="0"/>
                  <a:t>The estimator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the mean squared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HK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𝑎𝑋</m:t>
                                </m:r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are interested in finding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that minimize this error.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679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I</a:t>
                </a:r>
                <a:r>
                  <a:rPr lang="en-US" dirty="0"/>
                  <a:t>f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chosen, then it’s easy to find the optimal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Choose a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to estimate the random 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𝑎𝑋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By the discussion in previous section, the best choice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dirty="0"/>
                  <a:t>T</a:t>
                </a:r>
                <a:r>
                  <a:rPr lang="en-US" dirty="0" err="1"/>
                  <a:t>hus</a:t>
                </a:r>
                <a:r>
                  <a:rPr lang="en-US" dirty="0"/>
                  <a:t> it remains to minimize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HK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𝑎𝑋</m:t>
                                </m:r>
                                <m:r>
                                  <a:rPr lang="en-HK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HK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d>
                                <m:r>
                                  <a:rPr lang="en-HK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𝑎𝐸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br>
                  <a:rPr lang="en-HK" dirty="0"/>
                </a:br>
                <a:r>
                  <a:rPr lang="en-HK" dirty="0"/>
                  <a:t>which is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 r="-815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251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HK" dirty="0"/>
                  <a:t>    </a:t>
                </a:r>
                <a14:m>
                  <m:oMath xmlns:m="http://schemas.openxmlformats.org/officeDocument/2006/math">
                    <m:r>
                      <a:rPr lang="en-HK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</m:oMath>
                </a14:m>
                <a:br>
                  <a:rPr lang="en-HK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+2⋅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i="1" dirty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i="1" dirty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HK" i="1" dirty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minimized when </a:t>
                </a:r>
                <a14:m>
                  <m:oMath xmlns:m="http://schemas.openxmlformats.org/officeDocument/2006/math"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HK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  <m:r>
                      <a:rPr lang="en-HK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HK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</m:oMath>
                </a14:m>
                <a:endParaRPr lang="en-HK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HK" b="0" i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HK" b="0" dirty="0"/>
                  <a:t>: standard deviation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HK" b="0" dirty="0"/>
                  <a:t> and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HK" b="0" dirty="0"/>
                  <a:t>, respectively.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 dirty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 dirty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sSub>
                          <m:sSubPr>
                            <m:ctrlPr>
                              <a:rPr lang="en-HK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: the correlation coefficient.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359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this choice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the estimator </a:t>
                </a:r>
                <a:br>
                  <a:rPr lang="en-HK" b="0" i="1" dirty="0">
                    <a:latin typeface="Cambria Math" panose="02040503050406030204" pitchFamily="18" charset="0"/>
                  </a:rPr>
                </a:br>
                <a:r>
                  <a:rPr lang="en-HK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br>
                  <a:rPr lang="en-HK" i="1" dirty="0">
                    <a:latin typeface="Cambria Math" panose="02040503050406030204" pitchFamily="18" charset="0"/>
                  </a:rPr>
                </a:br>
                <a:r>
                  <a:rPr lang="en-HK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HK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a:rPr lang="en-HK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HK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HK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And the mean squared estimation error is </a:t>
                </a:r>
                <a:br>
                  <a:rPr lang="en-HK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HK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HK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HK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632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Classical/frequentist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View the unknown quantity </a:t>
                </a: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as an </a:t>
                </a:r>
                <a:r>
                  <a:rPr lang="en-US" dirty="0">
                    <a:solidFill>
                      <a:srgbClr val="FF0000"/>
                    </a:solidFill>
                  </a:rPr>
                  <a:t>unknown constant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Strives to develop an estimate of </a:t>
                </a: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We are dealing with multiple candidate probabilistic models, one for each possible value of </a:t>
                </a:r>
                <a14:m>
                  <m:oMath xmlns:m="http://schemas.openxmlformats.org/officeDocument/2006/math">
                    <m:r>
                      <a:rPr lang="en-HK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533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Juliet is late by an amount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uniformly distributed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m:rPr>
                            <m:sty m:val="p"/>
                          </m:rPr>
                          <a:rPr lang="en-HK" b="0" i="0" dirty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a random variable with a uniform prior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HK" dirty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us derive the linear LMS estimator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HK" b="0" dirty="0"/>
                  <a:t>By law of iterated expectation, </a:t>
                </a:r>
                <a:br>
                  <a:rPr lang="en-HK" b="0" dirty="0"/>
                </a:b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418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dirty="0"/>
                  <a:t>By law of total variance, </a:t>
                </a:r>
                <a:br>
                  <a:rPr lang="en-HK" dirty="0"/>
                </a:br>
                <a:r>
                  <a:rPr lang="en-HK" dirty="0"/>
                  <a:t>  </a:t>
                </a:r>
                <a14:m>
                  <m:oMath xmlns:m="http://schemas.openxmlformats.org/officeDocument/2006/math">
                    <m:r>
                      <a:rPr lang="en-HK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HK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p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HK" b="0" i="1" dirty="0">
                    <a:latin typeface="Cambria Math" panose="02040503050406030204" pitchFamily="18" charset="0"/>
                  </a:rPr>
                  <a:t> </a:t>
                </a:r>
                <a:br>
                  <a:rPr lang="en-HK" b="0" i="1" dirty="0">
                    <a:latin typeface="Cambria Math" panose="02040503050406030204" pitchFamily="18" charset="0"/>
                  </a:rPr>
                </a:br>
                <a:r>
                  <a:rPr lang="en-HK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nary>
                      <m:nary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HK" b="0" i="1" smtClean="0">
                                    <a:latin typeface="Cambria Math" panose="02040503050406030204" pitchFamily="18" charset="0"/>
                                  </a:rPr>
                                  <m:t>1−0</m:t>
                                </m:r>
                              </m:e>
                            </m:d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144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HK" dirty="0"/>
                  <a:t>N</a:t>
                </a:r>
                <a:r>
                  <a:rPr lang="en-US" dirty="0"/>
                  <a:t>ow we compute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d>
                  </m:oMath>
                </a14:m>
                <a:r>
                  <a:rPr lang="en-HK" b="0" i="1" dirty="0">
                    <a:latin typeface="Cambria Math" panose="02040503050406030204" pitchFamily="18" charset="0"/>
                  </a:rPr>
                  <a:t> </a:t>
                </a:r>
                <a:br>
                  <a:rPr lang="en-HK" b="0" i="1" dirty="0">
                    <a:latin typeface="Cambria Math" panose="02040503050406030204" pitchFamily="18" charset="0"/>
                  </a:rPr>
                </a:br>
                <a:r>
                  <a:rPr lang="en-HK" b="0" i="1" dirty="0">
                    <a:latin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HK" b="0" i="0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704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endParaRPr lang="en-HK" b="0" dirty="0"/>
              </a:p>
              <a:p>
                <a:r>
                  <a:rPr lang="en-US" dirty="0"/>
                  <a:t>The linear LMS estimator is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HK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HK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HK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HK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HK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br>
                  <a:rPr lang="en-HK" b="0" i="1" dirty="0">
                    <a:latin typeface="Cambria Math" panose="02040503050406030204" pitchFamily="18" charset="0"/>
                  </a:rPr>
                </a:br>
                <a:r>
                  <a:rPr lang="en-HK" b="0" i="1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1/24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7/144</m:t>
                        </m:r>
                      </m:den>
                    </m:f>
                    <m:d>
                      <m:d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HK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HK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lang="en-HK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HK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12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versus Variable Inference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Model inference</a:t>
            </a:r>
            <a:r>
              <a:rPr lang="en-US" dirty="0"/>
              <a:t>: the object of study is a real phenomenon or process,… </a:t>
            </a:r>
          </a:p>
          <a:p>
            <a:r>
              <a:rPr lang="en-US" dirty="0"/>
              <a:t>…for which we wish to construct or validate a model on the basis of available data </a:t>
            </a:r>
          </a:p>
          <a:p>
            <a:pPr lvl="1"/>
            <a:r>
              <a:rPr lang="en-US" dirty="0"/>
              <a:t>e.g., do planets follow elliptical trajectories?</a:t>
            </a:r>
          </a:p>
          <a:p>
            <a:r>
              <a:rPr lang="en-US" dirty="0"/>
              <a:t>Such a model can then be used to make predictions about the future, or to infer some hidden underlying causes. </a:t>
            </a:r>
          </a:p>
        </p:txBody>
      </p:sp>
    </p:spTree>
    <p:extLst>
      <p:ext uri="{BB962C8B-B14F-4D97-AF65-F5344CB8AC3E}">
        <p14:creationId xmlns:p14="http://schemas.microsoft.com/office/powerpoint/2010/main" val="100796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versus Variable Inference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Variable inference</a:t>
            </a:r>
            <a:r>
              <a:rPr lang="en-US" dirty="0"/>
              <a:t>: we wish to estimate the value of one or more unknown variables by using some related, possibly noisy information </a:t>
            </a:r>
          </a:p>
          <a:p>
            <a:pPr lvl="1"/>
            <a:r>
              <a:rPr lang="en-US" dirty="0"/>
              <a:t>e.g., what is my current position, given a few GPS readings? </a:t>
            </a:r>
          </a:p>
        </p:txBody>
      </p:sp>
    </p:spTree>
    <p:extLst>
      <p:ext uri="{BB962C8B-B14F-4D97-AF65-F5344CB8AC3E}">
        <p14:creationId xmlns:p14="http://schemas.microsoft.com/office/powerpoint/2010/main" val="3453700663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10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0000FF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0000FF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25418</TotalTime>
  <Words>3846</Words>
  <Application>Microsoft Office PowerPoint</Application>
  <PresentationFormat>全屏显示(4:3)</PresentationFormat>
  <Paragraphs>312</Paragraphs>
  <Slides>72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0" baseType="lpstr">
      <vt:lpstr>新細明體</vt:lpstr>
      <vt:lpstr>Arial</vt:lpstr>
      <vt:lpstr>Arial Black</vt:lpstr>
      <vt:lpstr>Cambria Math</vt:lpstr>
      <vt:lpstr>Garamond</vt:lpstr>
      <vt:lpstr>Times New Roman</vt:lpstr>
      <vt:lpstr>Wingdings</vt:lpstr>
      <vt:lpstr>Edge</vt:lpstr>
      <vt:lpstr>PowerPoint 演示文稿</vt:lpstr>
      <vt:lpstr>Statistical inference</vt:lpstr>
      <vt:lpstr>Statistical inference</vt:lpstr>
      <vt:lpstr>Statistical inference</vt:lpstr>
      <vt:lpstr>Bayesian versus Classical Statistics </vt:lpstr>
      <vt:lpstr>Bayesian</vt:lpstr>
      <vt:lpstr>Classical/frequentist</vt:lpstr>
      <vt:lpstr>Model versus Variable Inference</vt:lpstr>
      <vt:lpstr>Model versus Variable Inference</vt:lpstr>
      <vt:lpstr>Statistical Inference Problems </vt:lpstr>
      <vt:lpstr>Statistical Inference Problems </vt:lpstr>
      <vt:lpstr>Content </vt:lpstr>
      <vt:lpstr>Bayesian inference</vt:lpstr>
      <vt:lpstr>Bayesian inference</vt:lpstr>
      <vt:lpstr>Bayesian inference</vt:lpstr>
      <vt:lpstr>Summary of Bayesian Inference</vt:lpstr>
      <vt:lpstr>Bayes’ rule: summary</vt:lpstr>
      <vt:lpstr>Example: meeting</vt:lpstr>
      <vt:lpstr>PowerPoint 演示文稿</vt:lpstr>
      <vt:lpstr>PowerPoint 演示文稿</vt:lpstr>
      <vt:lpstr>Example: Inference of common mean of normal </vt:lpstr>
      <vt:lpstr>PowerPoint 演示文稿</vt:lpstr>
      <vt:lpstr>Numerator </vt:lpstr>
      <vt:lpstr>PowerPoint 演示文稿</vt:lpstr>
      <vt:lpstr>PowerPoint 演示文稿</vt:lpstr>
      <vt:lpstr>PowerPoint 演示文稿</vt:lpstr>
      <vt:lpstr>Content </vt:lpstr>
      <vt:lpstr>MAP</vt:lpstr>
      <vt:lpstr>PowerPoint 演示文稿</vt:lpstr>
      <vt:lpstr>PowerPoint 演示文稿</vt:lpstr>
      <vt:lpstr>Computational shortcut</vt:lpstr>
      <vt:lpstr>Example</vt:lpstr>
      <vt:lpstr>Point Estimation</vt:lpstr>
      <vt:lpstr>Two popular estimators</vt:lpstr>
      <vt:lpstr>Example: Romeo and Juliet meeting</vt:lpstr>
      <vt:lpstr>PowerPoint 演示文稿</vt:lpstr>
      <vt:lpstr>MAP vs. conditional expectation</vt:lpstr>
      <vt:lpstr>Hypothesis testing</vt:lpstr>
      <vt:lpstr>PowerPoint 演示文稿</vt:lpstr>
      <vt:lpstr>Correct probability</vt:lpstr>
      <vt:lpstr>Example: binary hypothesis testing</vt:lpstr>
      <vt:lpstr>PowerPoint 演示文稿</vt:lpstr>
      <vt:lpstr>PowerPoint 演示文稿</vt:lpstr>
      <vt:lpstr>PowerPoint 演示文稿</vt:lpstr>
      <vt:lpstr>PowerPoint 演示文稿</vt:lpstr>
      <vt:lpstr>Content </vt:lpstr>
      <vt:lpstr>Estimation without observation</vt:lpstr>
      <vt:lpstr>proof</vt:lpstr>
      <vt:lpstr>PowerPoint 演示文稿</vt:lpstr>
      <vt:lpstr>Estimation with observation</vt:lpstr>
      <vt:lpstr>PowerPoint 演示文稿</vt:lpstr>
      <vt:lpstr>PowerPoint 演示文稿</vt:lpstr>
      <vt:lpstr>Example</vt:lpstr>
      <vt:lpstr>PowerPoint 演示文稿</vt:lpstr>
      <vt:lpstr>PowerPoint 演示文稿</vt:lpstr>
      <vt:lpstr>PowerPoint 演示文稿</vt:lpstr>
      <vt:lpstr>Example: meeting</vt:lpstr>
      <vt:lpstr>PowerPoint 演示文稿</vt:lpstr>
      <vt:lpstr>PowerPoint 演示文稿</vt:lpstr>
      <vt:lpstr>PowerPoint 演示文稿</vt:lpstr>
      <vt:lpstr>Properties of estimation error</vt:lpstr>
      <vt:lpstr>PowerPoint 演示文稿</vt:lpstr>
      <vt:lpstr>Content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Lenovo's User</dc:creator>
  <cp:lastModifiedBy>Shengyu Zhang</cp:lastModifiedBy>
  <cp:revision>1090</cp:revision>
  <dcterms:created xsi:type="dcterms:W3CDTF">1601-01-01T00:00:00Z</dcterms:created>
  <dcterms:modified xsi:type="dcterms:W3CDTF">2017-04-12T01:25:29Z</dcterms:modified>
</cp:coreProperties>
</file>